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59" r:id="rId6"/>
    <p:sldId id="261" r:id="rId7"/>
    <p:sldId id="262" r:id="rId8"/>
    <p:sldId id="264" r:id="rId9"/>
    <p:sldId id="265" r:id="rId10"/>
    <p:sldId id="271" r:id="rId11"/>
    <p:sldId id="272" r:id="rId12"/>
    <p:sldId id="273" r:id="rId13"/>
    <p:sldId id="274"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96" y="-7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70DA88-5633-4D1F-BF9D-89E0C6E289BD}"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0DA88-5633-4D1F-BF9D-89E0C6E289BD}"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0DA88-5633-4D1F-BF9D-89E0C6E289BD}"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0DA88-5633-4D1F-BF9D-89E0C6E289BD}"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70DA88-5633-4D1F-BF9D-89E0C6E289BD}"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70DA88-5633-4D1F-BF9D-89E0C6E289BD}"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70DA88-5633-4D1F-BF9D-89E0C6E289BD}" type="datetimeFigureOut">
              <a:rPr lang="en-US" smtClean="0"/>
              <a:pPr/>
              <a:t>3/17/2010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70DA88-5633-4D1F-BF9D-89E0C6E289BD}" type="datetimeFigureOut">
              <a:rPr lang="en-US" smtClean="0"/>
              <a:pPr/>
              <a:t>3/17/2010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70DA88-5633-4D1F-BF9D-89E0C6E289BD}" type="datetimeFigureOut">
              <a:rPr lang="en-US" smtClean="0"/>
              <a:pPr/>
              <a:t>3/17/2010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0DA88-5633-4D1F-BF9D-89E0C6E289BD}"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0DA88-5633-4D1F-BF9D-89E0C6E289BD}"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22CB7-A6B3-469A-82DA-633354706A7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70DA88-5633-4D1F-BF9D-89E0C6E289BD}" type="datetimeFigureOut">
              <a:rPr lang="en-US" smtClean="0"/>
              <a:pPr/>
              <a:t>3/17/2010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822CB7-A6B3-469A-82DA-633354706A7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13.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Areas of Polygons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Triangles</a:t>
            </a:r>
            <a:endParaRPr lang="en-US" dirty="0"/>
          </a:p>
        </p:txBody>
      </p:sp>
      <p:sp>
        <p:nvSpPr>
          <p:cNvPr id="3" name="Content Placeholder 2"/>
          <p:cNvSpPr>
            <a:spLocks noGrp="1"/>
          </p:cNvSpPr>
          <p:nvPr>
            <p:ph idx="1"/>
          </p:nvPr>
        </p:nvSpPr>
        <p:spPr/>
        <p:txBody>
          <a:bodyPr/>
          <a:lstStyle/>
          <a:p>
            <a:endParaRPr lang="en-US" dirty="0"/>
          </a:p>
        </p:txBody>
      </p:sp>
      <p:pic>
        <p:nvPicPr>
          <p:cNvPr id="31746" name="Picture 2" descr="http://www.k12math.com/images/triangles-example-4.gif"/>
          <p:cNvPicPr>
            <a:picLocks noChangeAspect="1" noChangeArrowheads="1"/>
          </p:cNvPicPr>
          <p:nvPr/>
        </p:nvPicPr>
        <p:blipFill>
          <a:blip r:embed="rId2" cstate="print"/>
          <a:srcRect/>
          <a:stretch>
            <a:fillRect/>
          </a:stretch>
        </p:blipFill>
        <p:spPr bwMode="auto">
          <a:xfrm>
            <a:off x="1295400" y="1219200"/>
            <a:ext cx="6553200" cy="5318125"/>
          </a:xfrm>
          <a:prstGeom prst="rect">
            <a:avLst/>
          </a:prstGeom>
          <a:noFill/>
        </p:spPr>
      </p:pic>
      <p:sp>
        <p:nvSpPr>
          <p:cNvPr id="6" name="Action Button: Return 5">
            <a:hlinkClick r:id="rId3" action="ppaction://hlinksldjump" highlightClick="1"/>
          </p:cNvPr>
          <p:cNvSpPr/>
          <p:nvPr/>
        </p:nvSpPr>
        <p:spPr>
          <a:xfrm>
            <a:off x="7924800" y="5791200"/>
            <a:ext cx="914400" cy="8382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Quadrilaterals</a:t>
            </a:r>
            <a:endParaRPr lang="en-US" dirty="0"/>
          </a:p>
        </p:txBody>
      </p:sp>
      <p:sp>
        <p:nvSpPr>
          <p:cNvPr id="3" name="Content Placeholder 2"/>
          <p:cNvSpPr>
            <a:spLocks noGrp="1"/>
          </p:cNvSpPr>
          <p:nvPr>
            <p:ph idx="1"/>
          </p:nvPr>
        </p:nvSpPr>
        <p:spPr/>
        <p:txBody>
          <a:bodyPr/>
          <a:lstStyle/>
          <a:p>
            <a:endParaRPr lang="en-US" dirty="0"/>
          </a:p>
        </p:txBody>
      </p:sp>
      <p:pic>
        <p:nvPicPr>
          <p:cNvPr id="30722" name="Picture 2" descr="http://wpcontent.answers.com/wikipedia/commons/thumb/6/68/Quadrilaterals.svg/661px-Quadrilaterals.svg.png"/>
          <p:cNvPicPr>
            <a:picLocks noChangeAspect="1" noChangeArrowheads="1"/>
          </p:cNvPicPr>
          <p:nvPr/>
        </p:nvPicPr>
        <p:blipFill>
          <a:blip r:embed="rId2" cstate="print"/>
          <a:srcRect/>
          <a:stretch>
            <a:fillRect/>
          </a:stretch>
        </p:blipFill>
        <p:spPr bwMode="auto">
          <a:xfrm>
            <a:off x="0" y="1524000"/>
            <a:ext cx="9129236" cy="4419600"/>
          </a:xfrm>
          <a:prstGeom prst="rect">
            <a:avLst/>
          </a:prstGeom>
          <a:noFill/>
        </p:spPr>
      </p:pic>
      <p:sp>
        <p:nvSpPr>
          <p:cNvPr id="5" name="Action Button: Return 4">
            <a:hlinkClick r:id="rId3" action="ppaction://hlinksldjump" highlightClick="1"/>
          </p:cNvPr>
          <p:cNvSpPr/>
          <p:nvPr/>
        </p:nvSpPr>
        <p:spPr>
          <a:xfrm>
            <a:off x="7391400" y="5791200"/>
            <a:ext cx="1295400" cy="381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pentagons</a:t>
            </a:r>
            <a:endParaRPr lang="en-US" dirty="0"/>
          </a:p>
        </p:txBody>
      </p:sp>
      <p:pic>
        <p:nvPicPr>
          <p:cNvPr id="29698" name="Picture 2" descr="http://www.math.nmsu.edu/~breakingaway/Lessons/pentagonpuzzles1/pentagonpuzzles_fig1.jpg"/>
          <p:cNvPicPr>
            <a:picLocks noChangeAspect="1" noChangeArrowheads="1"/>
          </p:cNvPicPr>
          <p:nvPr/>
        </p:nvPicPr>
        <p:blipFill>
          <a:blip r:embed="rId2" cstate="print"/>
          <a:srcRect/>
          <a:stretch>
            <a:fillRect/>
          </a:stretch>
        </p:blipFill>
        <p:spPr bwMode="auto">
          <a:xfrm>
            <a:off x="1447800" y="1371600"/>
            <a:ext cx="5334000" cy="5221873"/>
          </a:xfrm>
          <a:prstGeom prst="rect">
            <a:avLst/>
          </a:prstGeom>
          <a:noFill/>
        </p:spPr>
      </p:pic>
      <p:sp>
        <p:nvSpPr>
          <p:cNvPr id="5" name="Action Button: Return 4">
            <a:hlinkClick r:id="rId3" action="ppaction://hlinksldjump" highlightClick="1"/>
          </p:cNvPr>
          <p:cNvSpPr/>
          <p:nvPr/>
        </p:nvSpPr>
        <p:spPr>
          <a:xfrm>
            <a:off x="8001000" y="5181600"/>
            <a:ext cx="990600" cy="10668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octagons</a:t>
            </a:r>
            <a:endParaRPr lang="en-US" dirty="0"/>
          </a:p>
        </p:txBody>
      </p:sp>
      <p:pic>
        <p:nvPicPr>
          <p:cNvPr id="28674" name="Picture 2" descr="http://upload.wikimedia.org/wikipedia/commons/thumb/8/81/Stop_sign.png/600px-Stop_sign.png"/>
          <p:cNvPicPr>
            <a:picLocks noChangeAspect="1" noChangeArrowheads="1"/>
          </p:cNvPicPr>
          <p:nvPr/>
        </p:nvPicPr>
        <p:blipFill>
          <a:blip r:embed="rId2" cstate="print"/>
          <a:srcRect/>
          <a:stretch>
            <a:fillRect/>
          </a:stretch>
        </p:blipFill>
        <p:spPr bwMode="auto">
          <a:xfrm>
            <a:off x="2590800" y="1676400"/>
            <a:ext cx="4327525" cy="4327525"/>
          </a:xfrm>
          <a:prstGeom prst="rect">
            <a:avLst/>
          </a:prstGeom>
          <a:noFill/>
        </p:spPr>
      </p:pic>
      <p:sp>
        <p:nvSpPr>
          <p:cNvPr id="5" name="Action Button: Return 4">
            <a:hlinkClick r:id="rId3" action="ppaction://hlinksldjump" highlightClick="1"/>
          </p:cNvPr>
          <p:cNvSpPr/>
          <p:nvPr/>
        </p:nvSpPr>
        <p:spPr>
          <a:xfrm>
            <a:off x="7696200" y="5562600"/>
            <a:ext cx="914400" cy="9906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Clicker Questions</a:t>
            </a:r>
            <a:endParaRPr lang="en-US" dirty="0"/>
          </a:p>
        </p:txBody>
      </p:sp>
      <p:sp>
        <p:nvSpPr>
          <p:cNvPr id="3" name="Content Placeholder 2"/>
          <p:cNvSpPr>
            <a:spLocks noGrp="1"/>
          </p:cNvSpPr>
          <p:nvPr>
            <p:ph idx="1"/>
          </p:nvPr>
        </p:nvSpPr>
        <p:spPr>
          <a:xfrm>
            <a:off x="457200" y="1600201"/>
            <a:ext cx="8229600" cy="1219200"/>
          </a:xfrm>
        </p:spPr>
        <p:txBody>
          <a:bodyPr/>
          <a:lstStyle/>
          <a:p>
            <a:r>
              <a:rPr lang="en-US" dirty="0" smtClean="0"/>
              <a:t>Use the clicker to submit the answers you have written down already</a:t>
            </a:r>
          </a:p>
          <a:p>
            <a:pPr lvl="1">
              <a:buNone/>
            </a:pPr>
            <a:endParaRPr lang="en-US" dirty="0"/>
          </a:p>
        </p:txBody>
      </p:sp>
      <p:sp>
        <p:nvSpPr>
          <p:cNvPr id="5" name="Rectangle 4"/>
          <p:cNvSpPr/>
          <p:nvPr/>
        </p:nvSpPr>
        <p:spPr>
          <a:xfrm>
            <a:off x="914400" y="2895600"/>
            <a:ext cx="7315200" cy="2862322"/>
          </a:xfrm>
          <a:prstGeom prst="rect">
            <a:avLst/>
          </a:prstGeom>
        </p:spPr>
        <p:txBody>
          <a:bodyPr wrap="square">
            <a:spAutoFit/>
          </a:bodyPr>
          <a:lstStyle/>
          <a:p>
            <a:pPr marL="0" lvl="1">
              <a:buFont typeface="Arial" pitchFamily="34" charset="0"/>
              <a:buChar char="•"/>
            </a:pPr>
            <a:r>
              <a:rPr lang="en-US" dirty="0" smtClean="0"/>
              <a:t>1: What are the characteristics of a polygon? What is the name of a four-sided polygon?</a:t>
            </a:r>
          </a:p>
          <a:p>
            <a:pPr marL="0" lvl="1">
              <a:buFont typeface="Arial" pitchFamily="34" charset="0"/>
              <a:buChar char="•"/>
            </a:pPr>
            <a:r>
              <a:rPr lang="en-US" dirty="0" smtClean="0"/>
              <a:t>2: What is the area of a triangle with a base of 23 inches and a height of 10 inches?</a:t>
            </a:r>
          </a:p>
          <a:p>
            <a:pPr marL="0" lvl="1">
              <a:buFont typeface="Arial" pitchFamily="34" charset="0"/>
              <a:buChar char="•"/>
            </a:pPr>
            <a:r>
              <a:rPr lang="en-US" dirty="0" smtClean="0"/>
              <a:t>3: What is the area of a square with a base of 7 inches?</a:t>
            </a:r>
          </a:p>
          <a:p>
            <a:pPr marL="0" lvl="1">
              <a:buFont typeface="Arial" pitchFamily="34" charset="0"/>
              <a:buChar char="•"/>
            </a:pPr>
            <a:r>
              <a:rPr lang="en-US" dirty="0" smtClean="0"/>
              <a:t>4: What is the area of a rectangle with a base of 1 foot and a height of 8 inches?</a:t>
            </a:r>
          </a:p>
          <a:p>
            <a:pPr marL="0" lvl="1">
              <a:buFont typeface="Arial" pitchFamily="34" charset="0"/>
              <a:buChar char="•"/>
            </a:pPr>
            <a:r>
              <a:rPr lang="en-US" dirty="0" smtClean="0"/>
              <a:t>5: What is the area of this trapezoid: base1=10, base2=6, height=4, a=2, b=2</a:t>
            </a:r>
          </a:p>
          <a:p>
            <a:pPr marL="0" lvl="3">
              <a:buFont typeface="Arial" pitchFamily="34" charset="0"/>
              <a:buChar char="•"/>
            </a:pPr>
            <a:r>
              <a:rPr lang="en-US" dirty="0" smtClean="0"/>
              <a:t>6. What is the area of this parallelogram: base=9, height=3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Look at the following slide, which will act as the “home page.”</a:t>
            </a:r>
          </a:p>
          <a:p>
            <a:r>
              <a:rPr lang="en-US" dirty="0" smtClean="0"/>
              <a:t>From this home page, you will click on each step when necessary and review the slides. (To get back to the home page, click the house at the bottom right corner)</a:t>
            </a:r>
          </a:p>
          <a:p>
            <a:r>
              <a:rPr lang="en-US" dirty="0" smtClean="0"/>
              <a:t>You will do the clicker questions on paper. After completing a question, wait for everyone to be finished and you will use the clicker to see if you are correct.</a:t>
            </a:r>
          </a:p>
          <a:p>
            <a:r>
              <a:rPr lang="en-US" dirty="0" smtClean="0"/>
              <a:t>When everyone has completed the assignment, we will review any mistakes.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6858000"/>
          </a:xfrm>
        </p:spPr>
        <p:txBody>
          <a:bodyPr>
            <a:normAutofit fontScale="55000" lnSpcReduction="20000"/>
          </a:bodyPr>
          <a:lstStyle/>
          <a:p>
            <a:r>
              <a:rPr lang="en-US" sz="4400" dirty="0" smtClean="0">
                <a:hlinkClick r:id="rId2" action="ppaction://hlinksldjump"/>
              </a:rPr>
              <a:t>1. Back to directions</a:t>
            </a:r>
            <a:endParaRPr lang="en-US" sz="4400" dirty="0" smtClean="0">
              <a:hlinkClick r:id="rId3" action="ppaction://hlinksldjump"/>
            </a:endParaRPr>
          </a:p>
          <a:p>
            <a:r>
              <a:rPr lang="en-US" sz="4400" dirty="0" smtClean="0">
                <a:hlinkClick r:id="rId3" action="ppaction://hlinksldjump"/>
              </a:rPr>
              <a:t>2. What is a polygon?</a:t>
            </a:r>
            <a:endParaRPr lang="en-US" sz="4400" dirty="0" smtClean="0"/>
          </a:p>
          <a:p>
            <a:r>
              <a:rPr lang="en-US" sz="4400" dirty="0">
                <a:hlinkClick r:id="rId4" action="ppaction://hlinksldjump"/>
              </a:rPr>
              <a:t>3</a:t>
            </a:r>
            <a:r>
              <a:rPr lang="en-US" sz="4400" dirty="0" smtClean="0">
                <a:hlinkClick r:id="rId4" action="ppaction://hlinksldjump"/>
              </a:rPr>
              <a:t>. What are the names of various polygons?</a:t>
            </a:r>
            <a:endParaRPr lang="en-US" sz="4400" dirty="0" smtClean="0"/>
          </a:p>
          <a:p>
            <a:r>
              <a:rPr lang="en-US" sz="4400" dirty="0"/>
              <a:t>4</a:t>
            </a:r>
            <a:r>
              <a:rPr lang="en-US" sz="4400" dirty="0" smtClean="0"/>
              <a:t>. Clicker Question 1: What are the characteristics of a polygon? What is the name of a four-sided polygon?</a:t>
            </a:r>
            <a:endParaRPr lang="en-US" sz="4400" dirty="0"/>
          </a:p>
          <a:p>
            <a:r>
              <a:rPr lang="en-US" sz="4400" dirty="0"/>
              <a:t>5</a:t>
            </a:r>
            <a:r>
              <a:rPr lang="en-US" sz="4400" dirty="0" smtClean="0"/>
              <a:t>. The area of…</a:t>
            </a:r>
          </a:p>
          <a:p>
            <a:pPr lvl="1"/>
            <a:r>
              <a:rPr lang="en-US" sz="4400" dirty="0" smtClean="0">
                <a:hlinkClick r:id="rId5" action="ppaction://hlinksldjump"/>
              </a:rPr>
              <a:t>5. A triangle</a:t>
            </a:r>
            <a:endParaRPr lang="en-US" sz="4400" dirty="0" smtClean="0"/>
          </a:p>
          <a:p>
            <a:pPr lvl="1"/>
            <a:r>
              <a:rPr lang="en-US" sz="4400" dirty="0" smtClean="0">
                <a:hlinkClick r:id="rId6" action="ppaction://hlinksldjump"/>
              </a:rPr>
              <a:t>6. A quadrilateral</a:t>
            </a:r>
            <a:endParaRPr lang="en-US" sz="4400" dirty="0"/>
          </a:p>
          <a:p>
            <a:pPr marL="0" lvl="1">
              <a:buFont typeface="Arial" pitchFamily="34" charset="0"/>
              <a:buChar char="•"/>
            </a:pPr>
            <a:r>
              <a:rPr lang="en-US" sz="4400" dirty="0" smtClean="0"/>
              <a:t>6. Clicker Question 2: What is the area of a triangle with a base of 23 inches and a height of 10 inches?</a:t>
            </a:r>
          </a:p>
          <a:p>
            <a:pPr marL="0" lvl="1">
              <a:buFont typeface="Arial" pitchFamily="34" charset="0"/>
              <a:buChar char="•"/>
            </a:pPr>
            <a:r>
              <a:rPr lang="en-US" sz="4400" dirty="0"/>
              <a:t>7</a:t>
            </a:r>
            <a:r>
              <a:rPr lang="en-US" sz="4400" dirty="0" smtClean="0"/>
              <a:t>. Clicker Question 3: What is the area of a square with a base of 7 inches?</a:t>
            </a:r>
          </a:p>
          <a:p>
            <a:pPr marL="0" lvl="1">
              <a:buFont typeface="Arial" pitchFamily="34" charset="0"/>
              <a:buChar char="•"/>
            </a:pPr>
            <a:r>
              <a:rPr lang="en-US" sz="4400" dirty="0"/>
              <a:t>8</a:t>
            </a:r>
            <a:r>
              <a:rPr lang="en-US" sz="4400" dirty="0" smtClean="0"/>
              <a:t>. Clicker Question 4: What is the area of a rectangle with a base of 1 foot and a height of 8 inches?</a:t>
            </a:r>
          </a:p>
          <a:p>
            <a:pPr marL="0" lvl="1">
              <a:buFont typeface="Arial" pitchFamily="34" charset="0"/>
              <a:buChar char="•"/>
            </a:pPr>
            <a:r>
              <a:rPr lang="en-US" sz="4400" dirty="0">
                <a:hlinkClick r:id="rId7" action="ppaction://hlinksldjump"/>
              </a:rPr>
              <a:t>9</a:t>
            </a:r>
            <a:r>
              <a:rPr lang="en-US" sz="4400" dirty="0" smtClean="0">
                <a:hlinkClick r:id="rId7" action="ppaction://hlinksldjump"/>
              </a:rPr>
              <a:t>.  The areas of other polygons</a:t>
            </a:r>
            <a:r>
              <a:rPr lang="en-US" sz="4400" dirty="0" smtClean="0"/>
              <a:t> (2 slides)</a:t>
            </a:r>
          </a:p>
          <a:p>
            <a:pPr marL="0" lvl="1">
              <a:buFont typeface="Arial" pitchFamily="34" charset="0"/>
              <a:buChar char="•"/>
            </a:pPr>
            <a:r>
              <a:rPr lang="en-US" sz="4400" dirty="0" smtClean="0"/>
              <a:t>10. Clicker Question 5: What is the area of this trapezoid: base1=10, base2=6, height=4, a=2, b=2</a:t>
            </a:r>
          </a:p>
          <a:p>
            <a:pPr marL="0" lvl="3">
              <a:buFont typeface="Arial" pitchFamily="34" charset="0"/>
              <a:buChar char="•"/>
            </a:pPr>
            <a:r>
              <a:rPr lang="en-US" sz="4400" dirty="0" smtClean="0"/>
              <a:t>11. Clicker Question 6: What is the area of this parallelogram: base=9, height=3</a:t>
            </a:r>
          </a:p>
          <a:p>
            <a:pPr marL="0" lvl="1">
              <a:buFont typeface="Arial" pitchFamily="34" charset="0"/>
              <a:buChar char="•"/>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polygon?</a:t>
            </a:r>
            <a:endParaRPr lang="en-US" dirty="0"/>
          </a:p>
        </p:txBody>
      </p:sp>
      <p:sp>
        <p:nvSpPr>
          <p:cNvPr id="3" name="Content Placeholder 2"/>
          <p:cNvSpPr>
            <a:spLocks noGrp="1"/>
          </p:cNvSpPr>
          <p:nvPr>
            <p:ph idx="1"/>
          </p:nvPr>
        </p:nvSpPr>
        <p:spPr/>
        <p:txBody>
          <a:bodyPr/>
          <a:lstStyle/>
          <a:p>
            <a:r>
              <a:rPr lang="en-US" dirty="0" smtClean="0"/>
              <a:t>A closed plane figure having three or more sides</a:t>
            </a:r>
            <a:endParaRPr lang="en-US" dirty="0"/>
          </a:p>
        </p:txBody>
      </p:sp>
      <p:pic>
        <p:nvPicPr>
          <p:cNvPr id="12290" name="Picture 2" descr="http://rmagick.rubyforge.org/framed_polygon.gif"/>
          <p:cNvPicPr>
            <a:picLocks noChangeAspect="1" noChangeArrowheads="1"/>
          </p:cNvPicPr>
          <p:nvPr/>
        </p:nvPicPr>
        <p:blipFill>
          <a:blip r:embed="rId2" cstate="print"/>
          <a:srcRect l="5882" t="9639" r="8824" b="13253"/>
          <a:stretch>
            <a:fillRect/>
          </a:stretch>
        </p:blipFill>
        <p:spPr bwMode="auto">
          <a:xfrm>
            <a:off x="5943600" y="2667000"/>
            <a:ext cx="1981200" cy="2186152"/>
          </a:xfrm>
          <a:prstGeom prst="rect">
            <a:avLst/>
          </a:prstGeom>
          <a:noFill/>
        </p:spPr>
      </p:pic>
      <p:pic>
        <p:nvPicPr>
          <p:cNvPr id="8" name="Picture 4" descr="http://www.geom.uiuc.edu/~wanous/Polygon.gif"/>
          <p:cNvPicPr>
            <a:picLocks noChangeAspect="1" noChangeArrowheads="1"/>
          </p:cNvPicPr>
          <p:nvPr/>
        </p:nvPicPr>
        <p:blipFill>
          <a:blip r:embed="rId3" cstate="print"/>
          <a:srcRect t="53659" r="71806" b="12195"/>
          <a:stretch>
            <a:fillRect/>
          </a:stretch>
        </p:blipFill>
        <p:spPr bwMode="auto">
          <a:xfrm>
            <a:off x="457200" y="3276600"/>
            <a:ext cx="1219200" cy="1066800"/>
          </a:xfrm>
          <a:prstGeom prst="rect">
            <a:avLst/>
          </a:prstGeom>
          <a:noFill/>
        </p:spPr>
      </p:pic>
      <p:pic>
        <p:nvPicPr>
          <p:cNvPr id="9" name="Picture 4" descr="http://www.geom.uiuc.edu/~wanous/Polygon.gif"/>
          <p:cNvPicPr>
            <a:picLocks noChangeAspect="1" noChangeArrowheads="1"/>
          </p:cNvPicPr>
          <p:nvPr/>
        </p:nvPicPr>
        <p:blipFill>
          <a:blip r:embed="rId3" cstate="print"/>
          <a:srcRect l="28194" t="48780" r="38326"/>
          <a:stretch>
            <a:fillRect/>
          </a:stretch>
        </p:blipFill>
        <p:spPr bwMode="auto">
          <a:xfrm>
            <a:off x="2667000" y="3505200"/>
            <a:ext cx="1447800" cy="1600200"/>
          </a:xfrm>
          <a:prstGeom prst="rect">
            <a:avLst/>
          </a:prstGeom>
          <a:noFill/>
        </p:spPr>
      </p:pic>
      <p:pic>
        <p:nvPicPr>
          <p:cNvPr id="10" name="Picture 4" descr="http://www.geom.uiuc.edu/~wanous/Polygon.gif"/>
          <p:cNvPicPr>
            <a:picLocks noChangeAspect="1" noChangeArrowheads="1"/>
          </p:cNvPicPr>
          <p:nvPr/>
        </p:nvPicPr>
        <p:blipFill>
          <a:blip r:embed="rId3" cstate="print"/>
          <a:srcRect l="65198" t="56098"/>
          <a:stretch>
            <a:fillRect/>
          </a:stretch>
        </p:blipFill>
        <p:spPr bwMode="auto">
          <a:xfrm>
            <a:off x="4800600" y="5181600"/>
            <a:ext cx="1504950" cy="1371600"/>
          </a:xfrm>
          <a:prstGeom prst="rect">
            <a:avLst/>
          </a:prstGeom>
          <a:noFill/>
        </p:spPr>
      </p:pic>
      <p:pic>
        <p:nvPicPr>
          <p:cNvPr id="12294" name="Picture 6" descr="http://www.barryscientific.com/lessons/polygon/1-polygon-examples.gif"/>
          <p:cNvPicPr>
            <a:picLocks noChangeAspect="1" noChangeArrowheads="1"/>
          </p:cNvPicPr>
          <p:nvPr/>
        </p:nvPicPr>
        <p:blipFill>
          <a:blip r:embed="rId4" cstate="print"/>
          <a:srcRect l="53333" t="44610"/>
          <a:stretch>
            <a:fillRect/>
          </a:stretch>
        </p:blipFill>
        <p:spPr bwMode="auto">
          <a:xfrm>
            <a:off x="609600" y="5181600"/>
            <a:ext cx="1333500" cy="1419225"/>
          </a:xfrm>
          <a:prstGeom prst="rect">
            <a:avLst/>
          </a:prstGeom>
          <a:noFill/>
        </p:spPr>
      </p:pic>
      <p:sp>
        <p:nvSpPr>
          <p:cNvPr id="12" name="Action Button: Home 11">
            <a:hlinkClick r:id="rId5" action="ppaction://hlinksldjump" highlightClick="1"/>
          </p:cNvPr>
          <p:cNvSpPr/>
          <p:nvPr/>
        </p:nvSpPr>
        <p:spPr>
          <a:xfrm>
            <a:off x="7924800" y="5791200"/>
            <a:ext cx="8382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 of various polygons</a:t>
            </a:r>
            <a:endParaRPr lang="en-US" dirty="0"/>
          </a:p>
        </p:txBody>
      </p:sp>
      <p:sp>
        <p:nvSpPr>
          <p:cNvPr id="3" name="Content Placeholder 2"/>
          <p:cNvSpPr>
            <a:spLocks noGrp="1"/>
          </p:cNvSpPr>
          <p:nvPr>
            <p:ph idx="1"/>
          </p:nvPr>
        </p:nvSpPr>
        <p:spPr/>
        <p:txBody>
          <a:bodyPr/>
          <a:lstStyle/>
          <a:p>
            <a:r>
              <a:rPr lang="en-US" dirty="0" smtClean="0">
                <a:hlinkClick r:id="rId2" action="ppaction://hlinksldjump"/>
              </a:rPr>
              <a:t>Triangle</a:t>
            </a:r>
            <a:r>
              <a:rPr lang="en-US" dirty="0" smtClean="0"/>
              <a:t>: 3 sides</a:t>
            </a:r>
          </a:p>
          <a:p>
            <a:r>
              <a:rPr lang="en-US" dirty="0" smtClean="0">
                <a:hlinkClick r:id="rId3" action="ppaction://hlinksldjump"/>
              </a:rPr>
              <a:t>Quadrilateral</a:t>
            </a:r>
            <a:r>
              <a:rPr lang="en-US" dirty="0" smtClean="0"/>
              <a:t>: 4 sides</a:t>
            </a:r>
          </a:p>
          <a:p>
            <a:r>
              <a:rPr lang="en-US" dirty="0" smtClean="0"/>
              <a:t>Pentagon: 5 sides</a:t>
            </a:r>
          </a:p>
          <a:p>
            <a:r>
              <a:rPr lang="en-US" dirty="0" smtClean="0"/>
              <a:t>Hexagon: 6 sides</a:t>
            </a:r>
          </a:p>
          <a:p>
            <a:r>
              <a:rPr lang="en-US" dirty="0" smtClean="0"/>
              <a:t>Heptagon: 7 sides</a:t>
            </a:r>
          </a:p>
          <a:p>
            <a:r>
              <a:rPr lang="en-US" dirty="0" smtClean="0">
                <a:hlinkClick r:id="rId4" action="ppaction://hlinksldjump"/>
              </a:rPr>
              <a:t>Octagon</a:t>
            </a:r>
            <a:r>
              <a:rPr lang="en-US" dirty="0" smtClean="0"/>
              <a:t>: 8 sides</a:t>
            </a:r>
          </a:p>
        </p:txBody>
      </p:sp>
      <p:sp>
        <p:nvSpPr>
          <p:cNvPr id="4" name="Action Button: Home 3">
            <a:hlinkClick r:id="rId5" action="ppaction://hlinksldjump" highlightClick="1"/>
          </p:cNvPr>
          <p:cNvSpPr/>
          <p:nvPr/>
        </p:nvSpPr>
        <p:spPr>
          <a:xfrm>
            <a:off x="7696200" y="5715000"/>
            <a:ext cx="1143000" cy="685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p:txBody>
          <a:bodyPr/>
          <a:lstStyle/>
          <a:p>
            <a:r>
              <a:rPr lang="en-US" dirty="0" smtClean="0"/>
              <a:t>(1/2) x base x height = (1/2)</a:t>
            </a:r>
            <a:r>
              <a:rPr lang="en-US" dirty="0" err="1" smtClean="0"/>
              <a:t>bh</a:t>
            </a:r>
            <a:endParaRPr lang="en-US" dirty="0"/>
          </a:p>
        </p:txBody>
      </p:sp>
      <p:sp>
        <p:nvSpPr>
          <p:cNvPr id="4" name="Action Button: Home 3">
            <a:hlinkClick r:id="rId2" action="ppaction://hlinksldjump" highlightClick="1"/>
          </p:cNvPr>
          <p:cNvSpPr/>
          <p:nvPr/>
        </p:nvSpPr>
        <p:spPr>
          <a:xfrm>
            <a:off x="7848600" y="5943600"/>
            <a:ext cx="838200" cy="609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Quadrilateral</a:t>
            </a:r>
            <a:endParaRPr lang="en-US" dirty="0"/>
          </a:p>
        </p:txBody>
      </p:sp>
      <p:sp>
        <p:nvSpPr>
          <p:cNvPr id="3" name="Content Placeholder 2"/>
          <p:cNvSpPr>
            <a:spLocks noGrp="1"/>
          </p:cNvSpPr>
          <p:nvPr>
            <p:ph idx="1"/>
          </p:nvPr>
        </p:nvSpPr>
        <p:spPr/>
        <p:txBody>
          <a:bodyPr/>
          <a:lstStyle/>
          <a:p>
            <a:r>
              <a:rPr lang="en-US" dirty="0" smtClean="0"/>
              <a:t>Square: base x height = </a:t>
            </a:r>
            <a:r>
              <a:rPr lang="en-US" dirty="0" err="1" smtClean="0"/>
              <a:t>bh</a:t>
            </a:r>
            <a:r>
              <a:rPr lang="en-US" dirty="0" smtClean="0"/>
              <a:t> = b^2 = h^2</a:t>
            </a:r>
          </a:p>
          <a:p>
            <a:endParaRPr lang="en-US" dirty="0"/>
          </a:p>
          <a:p>
            <a:endParaRPr lang="en-US" dirty="0" smtClean="0"/>
          </a:p>
          <a:p>
            <a:r>
              <a:rPr lang="en-US" dirty="0" smtClean="0"/>
              <a:t>Rectangle: base x height = </a:t>
            </a:r>
            <a:r>
              <a:rPr lang="en-US" dirty="0" err="1" smtClean="0"/>
              <a:t>bh</a:t>
            </a:r>
            <a:endParaRPr lang="en-US" dirty="0"/>
          </a:p>
        </p:txBody>
      </p:sp>
      <p:sp>
        <p:nvSpPr>
          <p:cNvPr id="4" name="Action Button: Home 3">
            <a:hlinkClick r:id="rId2" action="ppaction://hlinksldjump" highlightClick="1"/>
          </p:cNvPr>
          <p:cNvSpPr/>
          <p:nvPr/>
        </p:nvSpPr>
        <p:spPr>
          <a:xfrm>
            <a:off x="7467600" y="5486400"/>
            <a:ext cx="1371600" cy="990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other polygons</a:t>
            </a:r>
            <a:endParaRPr lang="en-US" dirty="0"/>
          </a:p>
        </p:txBody>
      </p:sp>
      <p:pic>
        <p:nvPicPr>
          <p:cNvPr id="6146" name="Picture 2" descr="http://illuminations.nctm.org/Lessons/AreaForms/Parallelogram1.jpg"/>
          <p:cNvPicPr>
            <a:picLocks noGrp="1" noChangeAspect="1" noChangeArrowheads="1"/>
          </p:cNvPicPr>
          <p:nvPr>
            <p:ph idx="1"/>
          </p:nvPr>
        </p:nvPicPr>
        <p:blipFill>
          <a:blip r:embed="rId2" cstate="print"/>
          <a:srcRect l="10284" t="22192" r="12175" b="11858"/>
          <a:stretch>
            <a:fillRect/>
          </a:stretch>
        </p:blipFill>
        <p:spPr bwMode="auto">
          <a:xfrm>
            <a:off x="2819400" y="4191000"/>
            <a:ext cx="3124200" cy="1752600"/>
          </a:xfrm>
          <a:prstGeom prst="rect">
            <a:avLst/>
          </a:prstGeom>
          <a:noFill/>
        </p:spPr>
      </p:pic>
      <p:sp>
        <p:nvSpPr>
          <p:cNvPr id="5" name="TextBox 4"/>
          <p:cNvSpPr txBox="1"/>
          <p:nvPr/>
        </p:nvSpPr>
        <p:spPr>
          <a:xfrm>
            <a:off x="685800" y="1981200"/>
            <a:ext cx="7315200" cy="1815882"/>
          </a:xfrm>
          <a:prstGeom prst="rect">
            <a:avLst/>
          </a:prstGeom>
          <a:noFill/>
        </p:spPr>
        <p:txBody>
          <a:bodyPr wrap="square" rtlCol="0">
            <a:spAutoFit/>
          </a:bodyPr>
          <a:lstStyle/>
          <a:p>
            <a:pPr algn="ctr">
              <a:buFont typeface="Arial" pitchFamily="34" charset="0"/>
              <a:buChar char="•"/>
            </a:pPr>
            <a:r>
              <a:rPr lang="en-US" sz="2800" dirty="0"/>
              <a:t> </a:t>
            </a:r>
            <a:r>
              <a:rPr lang="en-US" sz="2800" dirty="0" smtClean="0"/>
              <a:t>Parallelogram: find the area of the two triangles, and then the rectangle</a:t>
            </a:r>
          </a:p>
          <a:p>
            <a:pPr algn="ctr"/>
            <a:r>
              <a:rPr lang="en-US" sz="2800" dirty="0" smtClean="0"/>
              <a:t>OR</a:t>
            </a:r>
          </a:p>
          <a:p>
            <a:pPr algn="ctr"/>
            <a:r>
              <a:rPr lang="en-US" sz="2800" dirty="0" smtClean="0"/>
              <a:t>Base x height</a:t>
            </a:r>
            <a:endParaRPr lang="en-US" sz="2800" dirty="0"/>
          </a:p>
        </p:txBody>
      </p:sp>
      <p:sp>
        <p:nvSpPr>
          <p:cNvPr id="8" name="Action Button: Home 7">
            <a:hlinkClick r:id="rId3" action="ppaction://hlinksldjump" highlightClick="1"/>
          </p:cNvPr>
          <p:cNvSpPr/>
          <p:nvPr/>
        </p:nvSpPr>
        <p:spPr>
          <a:xfrm>
            <a:off x="7467600" y="5791200"/>
            <a:ext cx="12954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Other Polygons</a:t>
            </a:r>
            <a:endParaRPr lang="en-US" dirty="0"/>
          </a:p>
        </p:txBody>
      </p:sp>
      <p:sp>
        <p:nvSpPr>
          <p:cNvPr id="3" name="Content Placeholder 2"/>
          <p:cNvSpPr>
            <a:spLocks noGrp="1"/>
          </p:cNvSpPr>
          <p:nvPr>
            <p:ph idx="1"/>
          </p:nvPr>
        </p:nvSpPr>
        <p:spPr/>
        <p:txBody>
          <a:bodyPr/>
          <a:lstStyle/>
          <a:p>
            <a:pPr algn="ctr"/>
            <a:r>
              <a:rPr lang="en-US" dirty="0" smtClean="0"/>
              <a:t> Trapezoid: find the areas of the two triangles, and then the rectangle</a:t>
            </a:r>
          </a:p>
          <a:p>
            <a:pPr algn="ctr">
              <a:buNone/>
            </a:pPr>
            <a:r>
              <a:rPr lang="en-US" dirty="0" smtClean="0"/>
              <a:t>OR</a:t>
            </a:r>
          </a:p>
          <a:p>
            <a:pPr algn="ctr">
              <a:buNone/>
            </a:pPr>
            <a:r>
              <a:rPr lang="en-US" dirty="0" smtClean="0"/>
              <a:t>((b1+b2)h)/2</a:t>
            </a:r>
          </a:p>
          <a:p>
            <a:endParaRPr lang="en-US" dirty="0"/>
          </a:p>
        </p:txBody>
      </p:sp>
      <p:pic>
        <p:nvPicPr>
          <p:cNvPr id="4" name="Picture 4" descr="http://www.tpub.com/math1/18.htm23.gif"/>
          <p:cNvPicPr>
            <a:picLocks noChangeAspect="1" noChangeArrowheads="1"/>
          </p:cNvPicPr>
          <p:nvPr/>
        </p:nvPicPr>
        <p:blipFill>
          <a:blip r:embed="rId2" cstate="print"/>
          <a:srcRect/>
          <a:stretch>
            <a:fillRect/>
          </a:stretch>
        </p:blipFill>
        <p:spPr bwMode="auto">
          <a:xfrm>
            <a:off x="2286000" y="3886200"/>
            <a:ext cx="4493712" cy="2286000"/>
          </a:xfrm>
          <a:prstGeom prst="rect">
            <a:avLst/>
          </a:prstGeom>
          <a:noFill/>
        </p:spPr>
      </p:pic>
      <p:sp>
        <p:nvSpPr>
          <p:cNvPr id="5" name="Action Button: Home 4">
            <a:hlinkClick r:id="rId3" action="ppaction://hlinksldjump" highlightClick="1"/>
          </p:cNvPr>
          <p:cNvSpPr/>
          <p:nvPr/>
        </p:nvSpPr>
        <p:spPr>
          <a:xfrm>
            <a:off x="7696200" y="5791200"/>
            <a:ext cx="990600" cy="609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545</Words>
  <Application>Microsoft Office PowerPoint</Application>
  <PresentationFormat>On-screen Show (4:3)</PresentationFormat>
  <Paragraphs>55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Areas of Polygons</vt:lpstr>
      <vt:lpstr>Directions</vt:lpstr>
      <vt:lpstr>Slide 3</vt:lpstr>
      <vt:lpstr>What is a polygon?</vt:lpstr>
      <vt:lpstr>Names of various polygons</vt:lpstr>
      <vt:lpstr>Area of a Triangle</vt:lpstr>
      <vt:lpstr>Area of a Quadrilateral</vt:lpstr>
      <vt:lpstr>Areas of other polygons</vt:lpstr>
      <vt:lpstr>Areas of Other Polygons</vt:lpstr>
      <vt:lpstr>Examples of Triangles</vt:lpstr>
      <vt:lpstr>Examples of Quadrilaterals</vt:lpstr>
      <vt:lpstr>Examples of pentagons</vt:lpstr>
      <vt:lpstr>Examples of octagons</vt:lpstr>
      <vt:lpstr>Clicker Questions</vt:lpstr>
    </vt:vector>
  </TitlesOfParts>
  <Company>UVa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Area of Polygons</dc:title>
  <dc:creator>Sophie</dc:creator>
  <cp:keywords>Powerpoint Presentation</cp:keywords>
  <cp:lastModifiedBy>Sophie</cp:lastModifiedBy>
  <cp:revision>22</cp:revision>
  <dcterms:created xsi:type="dcterms:W3CDTF">2010-03-08T02:49:24Z</dcterms:created>
  <dcterms:modified xsi:type="dcterms:W3CDTF">2010-03-17T06:56:55Z</dcterms:modified>
</cp:coreProperties>
</file>